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90">
          <p15:clr>
            <a:srgbClr val="747775"/>
          </p15:clr>
        </p15:guide>
        <p15:guide id="2" pos="5616">
          <p15:clr>
            <a:srgbClr val="747775"/>
          </p15:clr>
        </p15:guide>
        <p15:guide id="3" pos="144">
          <p15:clr>
            <a:srgbClr val="747775"/>
          </p15:clr>
        </p15:guide>
        <p15:guide id="4" orient="horz" pos="15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EA7785-00EF-49BA-97E7-CE0B8EE635E8}">
  <a:tblStyle styleId="{5AEA7785-00EF-49BA-97E7-CE0B8EE635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90" orient="horz"/>
        <p:guide pos="5616"/>
        <p:guide pos="144"/>
        <p:guide pos="15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db15704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db15704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dba07786d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cdba07786d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dba07786d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dba07786d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dba07786d_4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dba07786d_4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cdba07786d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cdba07786d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dd4b0301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dd4b0301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dba07786d_4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cdba07786d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dba07786d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cdba07786d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ddb18b7f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ddb18b7f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800d17ec0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800d17ec0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dba07786d_4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dba07786d_4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db157040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db157040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cdb157040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cdb157040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dba07786d_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cdba07786d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800d17e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e800d17e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800d17ec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e800d17ec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e800d17ec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e800d17ec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800d17ec0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e800d17ec0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800d17ec0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e800d17ec0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81c380d2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81c380d2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e811536b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e811536b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e800d17ec0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e800d17ec0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db157040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db157040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e800d17ec0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e800d17ec0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e81c380d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e81c380d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800d17ec0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e800d17ec0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800d17ec0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e800d17ec0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e800d17ec0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e800d17ec0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e81c380d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e81c380d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cdb15704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cdb15704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800d17ec0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e800d17ec0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dd4b030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dd4b030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cdd4b0301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cdd4b0301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ddb18b7f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ddb18b7f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db157040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db157040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dba07786d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dba07786d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db157040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db157040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08407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oglobo.globo.com/rio/metro-muda-de-controlador-mas-passageiros-enfrentam-os-mesmos-problemas-25275223" TargetMode="External"/><Relationship Id="rId5" Type="http://schemas.openxmlformats.org/officeDocument/2006/relationships/hyperlink" Target="https://oglobo.globo.com/rio/metro-muda-de-controlador-mas-passageiros-enfrentam-os-mesmos-problemas-25275223" TargetMode="External"/><Relationship Id="rId6" Type="http://schemas.openxmlformats.org/officeDocument/2006/relationships/hyperlink" Target="https://oglobo.globo.com/rio/metro-muda-de-controlador-mas-passageiros-enfrentam-os-mesmos-problemas-2527522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Field Project:</a:t>
            </a:r>
            <a:r>
              <a:rPr lang="en"/>
              <a:t> FGV &amp; SMTR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6803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Estimativa do tempo de chegada dos ônibus no Rio de Janeiro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GTFS: </a:t>
            </a:r>
            <a:r>
              <a:rPr b="1" i="1" lang="en"/>
              <a:t>General Transit Feed Specification</a:t>
            </a:r>
            <a:endParaRPr b="1" i="1"/>
          </a:p>
        </p:txBody>
      </p:sp>
      <p:grpSp>
        <p:nvGrpSpPr>
          <p:cNvPr id="179" name="Google Shape;179;p22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180" name="Google Shape;180;p22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1" name="Google Shape;181;p22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2" name="Google Shape;182;p22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Google Shape;183;p22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22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5" name="Google Shape;185;p22"/>
          <p:cNvSpPr txBox="1"/>
          <p:nvPr>
            <p:ph idx="4294967295" type="body"/>
          </p:nvPr>
        </p:nvSpPr>
        <p:spPr>
          <a:xfrm>
            <a:off x="228600" y="863400"/>
            <a:ext cx="8616000" cy="27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Exibe </a:t>
            </a:r>
            <a:r>
              <a:rPr lang="en">
                <a:solidFill>
                  <a:srgbClr val="000000"/>
                </a:solidFill>
              </a:rPr>
              <a:t>o </a:t>
            </a:r>
            <a:r>
              <a:rPr b="1" lang="en">
                <a:solidFill>
                  <a:srgbClr val="000000"/>
                </a:solidFill>
              </a:rPr>
              <a:t>planejamento da malha de ônibus</a:t>
            </a:r>
            <a:r>
              <a:rPr lang="en">
                <a:solidFill>
                  <a:srgbClr val="000000"/>
                </a:solidFill>
              </a:rPr>
              <a:t>, incluindo rotas, serviços, datas e horários de funcionamento, etc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Informações estáticas</a:t>
            </a:r>
            <a:r>
              <a:rPr lang="en">
                <a:solidFill>
                  <a:srgbClr val="000000"/>
                </a:solidFill>
              </a:rPr>
              <a:t>, compiladas num conjunto de documentos</a:t>
            </a:r>
            <a:endParaRPr sz="1900">
              <a:solidFill>
                <a:srgbClr val="000000"/>
              </a:solidFill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2290200" y="4475075"/>
            <a:ext cx="45636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Representação das rotas de ônibus do Rio de Janeiro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175" y="2161175"/>
            <a:ext cx="4563649" cy="23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GPS: </a:t>
            </a:r>
            <a:r>
              <a:rPr b="1" i="1" lang="en"/>
              <a:t>Global Positioning System</a:t>
            </a:r>
            <a:endParaRPr b="1" i="1"/>
          </a:p>
        </p:txBody>
      </p:sp>
      <p:grpSp>
        <p:nvGrpSpPr>
          <p:cNvPr id="193" name="Google Shape;193;p23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194" name="Google Shape;194;p23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" name="Google Shape;195;p23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23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23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8" name="Google Shape;198;p23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325" y="841263"/>
            <a:ext cx="4326225" cy="346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4700938" y="4260175"/>
            <a:ext cx="38550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Disposição dos dados do GPS dos ônibus da </a:t>
            </a:r>
            <a:r>
              <a:rPr b="1"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rota 409 </a:t>
            </a:r>
            <a:endParaRPr b="1"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(destacada em vermelho) entre 18/02/2024 e 24/02/2024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3"/>
          <p:cNvSpPr txBox="1"/>
          <p:nvPr>
            <p:ph idx="4294967295" type="body"/>
          </p:nvPr>
        </p:nvSpPr>
        <p:spPr>
          <a:xfrm>
            <a:off x="228600" y="863400"/>
            <a:ext cx="4093800" cy="40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Os ônibus compartilham informações como </a:t>
            </a:r>
            <a:r>
              <a:rPr lang="en">
                <a:solidFill>
                  <a:srgbClr val="000000"/>
                </a:solidFill>
              </a:rPr>
              <a:t>instante de coleta, </a:t>
            </a:r>
            <a:r>
              <a:rPr lang="en">
                <a:solidFill>
                  <a:srgbClr val="000000"/>
                </a:solidFill>
              </a:rPr>
              <a:t>identificador, localização, velocidade…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Informações dinâmicas</a:t>
            </a:r>
            <a:r>
              <a:rPr lang="en">
                <a:solidFill>
                  <a:srgbClr val="000000"/>
                </a:solidFill>
              </a:rPr>
              <a:t>, enviadas em tempo real de 1 a 2 vezes por minuto.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Contudo, nem todos os dados correspondem ao percurso em rota…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Velocidade média ao longo de um dia</a:t>
            </a:r>
            <a:endParaRPr b="1"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208" name="Google Shape;208;p24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24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" name="Google Shape;210;p24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" name="Google Shape;211;p24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24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051" y="872925"/>
            <a:ext cx="5933900" cy="35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2047200" y="4390375"/>
            <a:ext cx="50496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elocidade estimada média </a:t>
            </a: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ao longo de um dia </a:t>
            </a: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para os ônibus da rota 409 (dados de </a:t>
            </a: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18/02/2024 e 24/02/2024)</a:t>
            </a: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Velocidade média nos dias da semana</a:t>
            </a:r>
            <a:endParaRPr b="1"/>
          </a:p>
        </p:txBody>
      </p:sp>
      <p:grpSp>
        <p:nvGrpSpPr>
          <p:cNvPr id="220" name="Google Shape;220;p25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221" name="Google Shape;221;p25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25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3" name="Google Shape;223;p25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4" name="Google Shape;224;p25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5" name="Google Shape;225;p25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50" y="885925"/>
            <a:ext cx="6988902" cy="349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1871550" y="4380375"/>
            <a:ext cx="5400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Disposição da velocidade estimada média ao longo dos dias da semana para os ônibus da rota 409 (dados de 18/02/2024 e 24/02/2024) 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Velocidade média nos dias da semana</a:t>
            </a:r>
            <a:endParaRPr b="1"/>
          </a:p>
        </p:txBody>
      </p:sp>
      <p:grpSp>
        <p:nvGrpSpPr>
          <p:cNvPr id="233" name="Google Shape;233;p26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234" name="Google Shape;234;p26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5" name="Google Shape;235;p26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6" name="Google Shape;236;p26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7" name="Google Shape;237;p26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8" name="Google Shape;238;p26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50" y="885925"/>
            <a:ext cx="6988902" cy="349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/>
        </p:nvSpPr>
        <p:spPr>
          <a:xfrm>
            <a:off x="1767600" y="4380375"/>
            <a:ext cx="56088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Disposição da velocidade estimada média ao longo dos dias da semana para os ônibus da rota 409, destacando os dias da semana em azul e fim de semana em laranja (dados de 18/02/2024 e 24/02/2024) 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1388900" y="1289700"/>
            <a:ext cx="930900" cy="2762700"/>
          </a:xfrm>
          <a:prstGeom prst="rect">
            <a:avLst/>
          </a:prstGeom>
          <a:solidFill>
            <a:srgbClr val="FF99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2319800" y="1289700"/>
            <a:ext cx="4731300" cy="2762700"/>
          </a:xfrm>
          <a:prstGeom prst="rect">
            <a:avLst/>
          </a:prstGeom>
          <a:solidFill>
            <a:srgbClr val="4A86E8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7051100" y="1289700"/>
            <a:ext cx="930900" cy="2762700"/>
          </a:xfrm>
          <a:prstGeom prst="rect">
            <a:avLst/>
          </a:prstGeom>
          <a:solidFill>
            <a:srgbClr val="FF99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idx="4294967295"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80"/>
              <a:t>Tratamento de dados</a:t>
            </a:r>
            <a:endParaRPr b="1" sz="3580"/>
          </a:p>
        </p:txBody>
      </p:sp>
      <p:grpSp>
        <p:nvGrpSpPr>
          <p:cNvPr id="249" name="Google Shape;249;p27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250" name="Google Shape;250;p27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" name="Google Shape;251;p27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" name="Google Shape;252;p27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" name="Google Shape;253;p27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27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/>
          <p:nvPr>
            <p:ph idx="1" type="body"/>
          </p:nvPr>
        </p:nvSpPr>
        <p:spPr>
          <a:xfrm>
            <a:off x="226075" y="1320225"/>
            <a:ext cx="2986800" cy="3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Diante da existência de muitos pontos de GPS distantes do caminho real da rota, foi necessário realizar uma </a:t>
            </a:r>
            <a:r>
              <a:rPr b="1" lang="en" sz="1800"/>
              <a:t>filtragem </a:t>
            </a:r>
            <a:r>
              <a:rPr lang="en" sz="1800"/>
              <a:t>desses dados com base na </a:t>
            </a:r>
            <a:r>
              <a:rPr b="1" lang="en" sz="1800"/>
              <a:t>distância projetada na rota.</a:t>
            </a:r>
            <a:endParaRPr b="1" sz="1800"/>
          </a:p>
        </p:txBody>
      </p:sp>
      <p:sp>
        <p:nvSpPr>
          <p:cNvPr id="260" name="Google Shape;260;p28"/>
          <p:cNvSpPr txBox="1"/>
          <p:nvPr>
            <p:ph type="title"/>
          </p:nvPr>
        </p:nvSpPr>
        <p:spPr>
          <a:xfrm>
            <a:off x="226075" y="238675"/>
            <a:ext cx="2808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Tratamento dos dados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/>
              <a:t>Filtragem</a:t>
            </a:r>
            <a:endParaRPr b="1" sz="2750"/>
          </a:p>
        </p:txBody>
      </p:sp>
      <p:grpSp>
        <p:nvGrpSpPr>
          <p:cNvPr id="261" name="Google Shape;261;p28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262" name="Google Shape;262;p28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28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28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5" name="Google Shape;265;p28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6" name="Google Shape;266;p28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67" name="Google Shape;267;p28"/>
          <p:cNvPicPr preferRelativeResize="0"/>
          <p:nvPr/>
        </p:nvPicPr>
        <p:blipFill rotWithShape="1">
          <a:blip r:embed="rId3">
            <a:alphaModFix/>
          </a:blip>
          <a:srcRect b="9347" l="10410" r="0" t="5364"/>
          <a:stretch/>
        </p:blipFill>
        <p:spPr>
          <a:xfrm>
            <a:off x="3464742" y="762025"/>
            <a:ext cx="5450670" cy="33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4025425" y="4071025"/>
            <a:ext cx="43293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Classificação dos dados entre “em rota” (verde) e “fora de rota” (vermelho) a partir da distância projetada na rota, com tolerância de 100m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idx="2" type="body"/>
          </p:nvPr>
        </p:nvSpPr>
        <p:spPr>
          <a:xfrm>
            <a:off x="226075" y="1320225"/>
            <a:ext cx="4134000" cy="3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00"/>
                </a:solidFill>
              </a:rPr>
              <a:t>FEATURES ORIGINAIS</a:t>
            </a:r>
            <a:endParaRPr b="1" sz="2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</a:endParaRPr>
          </a:p>
          <a:p>
            <a:pPr indent="-215900" lvl="0" marL="6858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Instante da coleta (timestamp)</a:t>
            </a:r>
            <a:endParaRPr sz="1600">
              <a:solidFill>
                <a:srgbClr val="000000"/>
              </a:solidFill>
            </a:endParaRPr>
          </a:p>
          <a:p>
            <a:pPr indent="-2159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ID do veículo</a:t>
            </a:r>
            <a:endParaRPr sz="1600">
              <a:solidFill>
                <a:srgbClr val="000000"/>
              </a:solidFill>
            </a:endParaRPr>
          </a:p>
          <a:p>
            <a:pPr indent="-2159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Rota</a:t>
            </a:r>
            <a:endParaRPr sz="1600">
              <a:solidFill>
                <a:srgbClr val="000000"/>
              </a:solidFill>
            </a:endParaRPr>
          </a:p>
          <a:p>
            <a:pPr indent="-2159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Localização</a:t>
            </a:r>
            <a:endParaRPr sz="1600">
              <a:solidFill>
                <a:srgbClr val="000000"/>
              </a:solidFill>
            </a:endParaRPr>
          </a:p>
          <a:p>
            <a:pPr indent="-2159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…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74" name="Google Shape;274;p29"/>
          <p:cNvSpPr txBox="1"/>
          <p:nvPr>
            <p:ph type="title"/>
          </p:nvPr>
        </p:nvSpPr>
        <p:spPr>
          <a:xfrm>
            <a:off x="226075" y="238675"/>
            <a:ext cx="4134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Tratamento dos dados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00000"/>
                </a:solidFill>
              </a:rPr>
              <a:t>Feature Engineering</a:t>
            </a:r>
            <a:endParaRPr b="1" sz="2750">
              <a:solidFill>
                <a:srgbClr val="000000"/>
              </a:solidFill>
            </a:endParaRPr>
          </a:p>
        </p:txBody>
      </p:sp>
      <p:sp>
        <p:nvSpPr>
          <p:cNvPr id="275" name="Google Shape;275;p29"/>
          <p:cNvSpPr txBox="1"/>
          <p:nvPr>
            <p:ph idx="2" type="body"/>
          </p:nvPr>
        </p:nvSpPr>
        <p:spPr>
          <a:xfrm>
            <a:off x="4781400" y="1320225"/>
            <a:ext cx="4134000" cy="3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FEATURES DERIVADAS</a:t>
            </a:r>
            <a:endParaRPr b="1"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215900" lvl="0" marL="97155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Sentido de movimento</a:t>
            </a:r>
            <a:endParaRPr sz="1600"/>
          </a:p>
          <a:p>
            <a:pPr indent="-215900" lvl="0" marL="9715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Última parada / próxima parada</a:t>
            </a:r>
            <a:endParaRPr sz="1600"/>
          </a:p>
          <a:p>
            <a:pPr indent="-215900" lvl="0" marL="9715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Distância percorrida</a:t>
            </a:r>
            <a:endParaRPr sz="1600"/>
          </a:p>
          <a:p>
            <a:pPr indent="-215900" lvl="0" marL="9715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Tempo de chegada</a:t>
            </a:r>
            <a:endParaRPr sz="1600"/>
          </a:p>
          <a:p>
            <a:pPr indent="-215900" lvl="0" marL="9715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…</a:t>
            </a:r>
            <a:endParaRPr sz="1600"/>
          </a:p>
        </p:txBody>
      </p:sp>
      <p:sp>
        <p:nvSpPr>
          <p:cNvPr id="276" name="Google Shape;276;p29"/>
          <p:cNvSpPr/>
          <p:nvPr/>
        </p:nvSpPr>
        <p:spPr>
          <a:xfrm>
            <a:off x="3959849" y="1465825"/>
            <a:ext cx="1200600" cy="97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710700" y="1680025"/>
            <a:ext cx="31224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8407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5287200" y="1680025"/>
            <a:ext cx="3122400" cy="546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9" name="Google Shape;279;p29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280" name="Google Shape;280;p29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1" name="Google Shape;281;p29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2" name="Google Shape;282;p29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3" name="Google Shape;283;p29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4" name="Google Shape;284;p29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Velocidade Média em Diferentes Janelas de Tempo</a:t>
            </a:r>
            <a:endParaRPr b="1"/>
          </a:p>
        </p:txBody>
      </p:sp>
      <p:grpSp>
        <p:nvGrpSpPr>
          <p:cNvPr id="290" name="Google Shape;290;p30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291" name="Google Shape;291;p30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2" name="Google Shape;292;p30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3" name="Google Shape;293;p30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4" name="Google Shape;294;p30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5" name="Google Shape;295;p30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225" y="903913"/>
            <a:ext cx="5312651" cy="37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/>
          <p:nvPr/>
        </p:nvSpPr>
        <p:spPr>
          <a:xfrm>
            <a:off x="6565150" y="2715825"/>
            <a:ext cx="99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0"/>
          <p:cNvSpPr txBox="1"/>
          <p:nvPr/>
        </p:nvSpPr>
        <p:spPr>
          <a:xfrm>
            <a:off x="160275" y="4698675"/>
            <a:ext cx="28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* Presente nos dados de GPS originais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</a:t>
            </a:r>
            <a:r>
              <a:rPr b="1" lang="en"/>
              <a:t>ré-processamento</a:t>
            </a:r>
            <a:endParaRPr b="1"/>
          </a:p>
        </p:txBody>
      </p:sp>
      <p:sp>
        <p:nvSpPr>
          <p:cNvPr id="304" name="Google Shape;304;p31"/>
          <p:cNvSpPr txBox="1"/>
          <p:nvPr/>
        </p:nvSpPr>
        <p:spPr>
          <a:xfrm>
            <a:off x="165300" y="819925"/>
            <a:ext cx="3865800" cy="41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14900" wrap="square" tIns="91425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Adição de Features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685800" rtl="0" algn="l"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Rota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685800" rtl="0" algn="l"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Dia da semana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685800" rtl="0" algn="l"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Horário do dia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, em janelas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(de 6 horas, por exemplo)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5" name="Google Shape;305;p31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306" name="Google Shape;306;p31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31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31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31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" name="Google Shape;310;p31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950" y="998801"/>
            <a:ext cx="4827899" cy="314588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/>
          <p:nvPr/>
        </p:nvSpPr>
        <p:spPr>
          <a:xfrm>
            <a:off x="4096950" y="4260675"/>
            <a:ext cx="48279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Distribuição da velocidade estimada ao longo do dia, dividida em janelas de 6 horas (0-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6hrs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; 6-12hrs; 12-18hrs; 18-24hrs)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80"/>
              <a:t>Os</a:t>
            </a:r>
            <a:r>
              <a:rPr b="1" lang="en" sz="3580"/>
              <a:t> ônibus no transporte carioca</a:t>
            </a:r>
            <a:endParaRPr b="1" sz="3580"/>
          </a:p>
        </p:txBody>
      </p:sp>
      <p:grpSp>
        <p:nvGrpSpPr>
          <p:cNvPr id="74" name="Google Shape;74;p14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75" name="Google Shape;75;p14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" name="Google Shape;76;p14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" name="Google Shape;77;p14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" name="Google Shape;78;p14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" name="Google Shape;79;p14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idx="4294967295"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80"/>
              <a:t>Modelagem</a:t>
            </a:r>
            <a:endParaRPr b="1" sz="3580"/>
          </a:p>
        </p:txBody>
      </p:sp>
      <p:grpSp>
        <p:nvGrpSpPr>
          <p:cNvPr id="318" name="Google Shape;318;p32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319" name="Google Shape;319;p32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0" name="Google Shape;320;p32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32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2" name="Google Shape;322;p32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3" name="Google Shape;323;p32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/>
          <p:nvPr>
            <p:ph type="title"/>
          </p:nvPr>
        </p:nvSpPr>
        <p:spPr>
          <a:xfrm>
            <a:off x="226075" y="238675"/>
            <a:ext cx="2808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8407D"/>
                </a:solidFill>
              </a:rPr>
              <a:t>Predição</a:t>
            </a:r>
            <a:endParaRPr sz="2000">
              <a:solidFill>
                <a:srgbClr val="0840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38">
                <a:solidFill>
                  <a:srgbClr val="08407D"/>
                </a:solidFill>
              </a:rPr>
              <a:t>Modelos populares</a:t>
            </a:r>
            <a:endParaRPr b="1" sz="2638">
              <a:solidFill>
                <a:srgbClr val="08407D"/>
              </a:solidFill>
            </a:endParaRPr>
          </a:p>
        </p:txBody>
      </p:sp>
      <p:sp>
        <p:nvSpPr>
          <p:cNvPr id="329" name="Google Shape;329;p33"/>
          <p:cNvSpPr txBox="1"/>
          <p:nvPr>
            <p:ph idx="1" type="body"/>
          </p:nvPr>
        </p:nvSpPr>
        <p:spPr>
          <a:xfrm>
            <a:off x="226075" y="1061575"/>
            <a:ext cx="2954400" cy="3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8407D"/>
                </a:solidFill>
              </a:rPr>
              <a:t>Os modelos mais mencionados na literatura são:</a:t>
            </a:r>
            <a:endParaRPr sz="1300">
              <a:solidFill>
                <a:srgbClr val="08407D"/>
              </a:solidFill>
            </a:endParaRPr>
          </a:p>
          <a:p>
            <a:pPr indent="-196850" lvl="0" marL="171450" rtl="0" algn="just">
              <a:spcBef>
                <a:spcPts val="1200"/>
              </a:spcBef>
              <a:spcAft>
                <a:spcPts val="0"/>
              </a:spcAft>
              <a:buClr>
                <a:srgbClr val="08407D"/>
              </a:buClr>
              <a:buSzPts val="1300"/>
              <a:buChar char="●"/>
            </a:pPr>
            <a:r>
              <a:rPr lang="en" sz="1300">
                <a:solidFill>
                  <a:srgbClr val="08407D"/>
                </a:solidFill>
              </a:rPr>
              <a:t>Regressão</a:t>
            </a:r>
            <a:endParaRPr sz="1300">
              <a:solidFill>
                <a:srgbClr val="08407D"/>
              </a:solidFill>
            </a:endParaRPr>
          </a:p>
          <a:p>
            <a:pPr indent="-196850" lvl="0" marL="171450" rtl="0" algn="just">
              <a:spcBef>
                <a:spcPts val="0"/>
              </a:spcBef>
              <a:spcAft>
                <a:spcPts val="0"/>
              </a:spcAft>
              <a:buClr>
                <a:srgbClr val="08407D"/>
              </a:buClr>
              <a:buSzPts val="1300"/>
              <a:buChar char="●"/>
            </a:pPr>
            <a:r>
              <a:rPr lang="en" sz="1300">
                <a:solidFill>
                  <a:srgbClr val="08407D"/>
                </a:solidFill>
              </a:rPr>
              <a:t>Séries Temporais</a:t>
            </a:r>
            <a:endParaRPr sz="1300">
              <a:solidFill>
                <a:srgbClr val="08407D"/>
              </a:solidFill>
            </a:endParaRPr>
          </a:p>
          <a:p>
            <a:pPr indent="-196850" lvl="0" marL="171450" rtl="0" algn="just">
              <a:spcBef>
                <a:spcPts val="0"/>
              </a:spcBef>
              <a:spcAft>
                <a:spcPts val="0"/>
              </a:spcAft>
              <a:buClr>
                <a:srgbClr val="08407D"/>
              </a:buClr>
              <a:buSzPts val="1300"/>
              <a:buChar char="●"/>
            </a:pPr>
            <a:r>
              <a:rPr lang="en" sz="1300">
                <a:solidFill>
                  <a:srgbClr val="08407D"/>
                </a:solidFill>
              </a:rPr>
              <a:t>Kalman Filter</a:t>
            </a:r>
            <a:endParaRPr sz="1300">
              <a:solidFill>
                <a:srgbClr val="08407D"/>
              </a:solidFill>
            </a:endParaRPr>
          </a:p>
          <a:p>
            <a:pPr indent="-196850" lvl="0" marL="171450" rtl="0" algn="just">
              <a:spcBef>
                <a:spcPts val="0"/>
              </a:spcBef>
              <a:spcAft>
                <a:spcPts val="0"/>
              </a:spcAft>
              <a:buClr>
                <a:srgbClr val="08407D"/>
              </a:buClr>
              <a:buSzPts val="1300"/>
              <a:buChar char="●"/>
            </a:pPr>
            <a:r>
              <a:rPr lang="en" sz="1300">
                <a:solidFill>
                  <a:srgbClr val="08407D"/>
                </a:solidFill>
              </a:rPr>
              <a:t>Support Vector Machines (SVMs)</a:t>
            </a:r>
            <a:endParaRPr sz="1300">
              <a:solidFill>
                <a:srgbClr val="08407D"/>
              </a:solidFill>
            </a:endParaRPr>
          </a:p>
          <a:p>
            <a:pPr indent="-196850" lvl="0" marL="171450" rtl="0" algn="just">
              <a:spcBef>
                <a:spcPts val="0"/>
              </a:spcBef>
              <a:spcAft>
                <a:spcPts val="0"/>
              </a:spcAft>
              <a:buClr>
                <a:srgbClr val="08407D"/>
              </a:buClr>
              <a:buSzPts val="1300"/>
              <a:buChar char="●"/>
            </a:pPr>
            <a:r>
              <a:rPr lang="en" sz="1300">
                <a:solidFill>
                  <a:srgbClr val="08407D"/>
                </a:solidFill>
              </a:rPr>
              <a:t>Artificial Neural Networks (ANNs)</a:t>
            </a:r>
            <a:endParaRPr sz="1300">
              <a:solidFill>
                <a:srgbClr val="08407D"/>
              </a:solidFill>
            </a:endParaRPr>
          </a:p>
          <a:p>
            <a:pPr indent="-196850" lvl="0" marL="171450" rtl="0" algn="just">
              <a:spcBef>
                <a:spcPts val="0"/>
              </a:spcBef>
              <a:spcAft>
                <a:spcPts val="0"/>
              </a:spcAft>
              <a:buClr>
                <a:srgbClr val="08407D"/>
              </a:buClr>
              <a:buSzPts val="1300"/>
              <a:buChar char="●"/>
            </a:pPr>
            <a:r>
              <a:rPr lang="en" sz="1300">
                <a:solidFill>
                  <a:srgbClr val="08407D"/>
                </a:solidFill>
              </a:rPr>
              <a:t>Recurrent Neural Networks (RNNs)</a:t>
            </a:r>
            <a:endParaRPr sz="1300">
              <a:solidFill>
                <a:srgbClr val="08407D"/>
              </a:solidFill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3261075" y="0"/>
            <a:ext cx="5864700" cy="5143500"/>
          </a:xfrm>
          <a:prstGeom prst="rect">
            <a:avLst/>
          </a:prstGeom>
          <a:solidFill>
            <a:srgbClr val="0840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3"/>
          <p:cNvSpPr txBox="1"/>
          <p:nvPr>
            <p:ph type="title"/>
          </p:nvPr>
        </p:nvSpPr>
        <p:spPr>
          <a:xfrm>
            <a:off x="4716225" y="238800"/>
            <a:ext cx="2954400" cy="12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Regressão</a:t>
            </a:r>
            <a:endParaRPr b="1" sz="3338"/>
          </a:p>
        </p:txBody>
      </p:sp>
      <p:sp>
        <p:nvSpPr>
          <p:cNvPr id="332" name="Google Shape;332;p33"/>
          <p:cNvSpPr txBox="1"/>
          <p:nvPr>
            <p:ph idx="1" type="body"/>
          </p:nvPr>
        </p:nvSpPr>
        <p:spPr>
          <a:xfrm>
            <a:off x="3651825" y="1475100"/>
            <a:ext cx="50832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196850" lvl="0" marL="342900" rtl="0" algn="l">
              <a:spcBef>
                <a:spcPts val="1200"/>
              </a:spcBef>
              <a:spcAft>
                <a:spcPts val="0"/>
              </a:spcAft>
              <a:buSzPts val="1300"/>
              <a:buChar char="+"/>
            </a:pPr>
            <a:r>
              <a:rPr lang="en" sz="1300"/>
              <a:t>Simplicidade</a:t>
            </a:r>
            <a:endParaRPr sz="1300"/>
          </a:p>
          <a:p>
            <a:pPr indent="-196850" lvl="0" marL="3429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en" sz="1300"/>
              <a:t>Interpretabilidade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196850" lvl="0" marL="3429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Não capturam relações complexas não lineares de forma eficiente</a:t>
            </a:r>
            <a:endParaRPr sz="1300"/>
          </a:p>
          <a:p>
            <a:pPr indent="-196850" lvl="0" marL="3429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Aplicação limitada sobre features altamente correlacionadas</a:t>
            </a:r>
            <a:endParaRPr sz="1300"/>
          </a:p>
        </p:txBody>
      </p:sp>
      <p:grpSp>
        <p:nvGrpSpPr>
          <p:cNvPr id="333" name="Google Shape;333;p33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334" name="Google Shape;334;p33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5" name="Google Shape;335;p33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6" name="Google Shape;336;p33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7" name="Google Shape;337;p33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8" name="Google Shape;338;p33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Regressão Linear envolvendo distância, direção e velocidade</a:t>
            </a:r>
            <a:endParaRPr b="1"/>
          </a:p>
        </p:txBody>
      </p:sp>
      <p:grpSp>
        <p:nvGrpSpPr>
          <p:cNvPr id="344" name="Google Shape;344;p34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345" name="Google Shape;345;p34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34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7" name="Google Shape;347;p34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8" name="Google Shape;348;p34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9" name="Google Shape;349;p34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0" name="Google Shape;350;p34"/>
          <p:cNvSpPr txBox="1"/>
          <p:nvPr/>
        </p:nvSpPr>
        <p:spPr>
          <a:xfrm>
            <a:off x="417200" y="871800"/>
            <a:ext cx="812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 primeiro modelo desenvolvido baseia-se no fato de que, para cada </a:t>
            </a: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direção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os dados de um linha possuem diferentes comportamentos.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51" name="Google Shape;351;p34"/>
          <p:cNvGraphicFramePr/>
          <p:nvPr/>
        </p:nvGraphicFramePr>
        <p:xfrm>
          <a:off x="766725" y="190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{5AEA7785-00EF-49BA-97E7-CE0B8EE635E8}</a:tableStyleId>
              </a:tblPr>
              <a:tblGrid>
                <a:gridCol w="4618425"/>
                <a:gridCol w="1496050"/>
                <a:gridCol w="14960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COVARIÁVEL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COEFICIENTE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P-Valor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Intercepto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180,100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2 x 10</a:t>
                      </a:r>
                      <a:r>
                        <a:rPr baseline="30000" lang="en"/>
                        <a:t>-16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</a:t>
                      </a:r>
                      <a:r>
                        <a:rPr lang="en"/>
                        <a:t>: </a:t>
                      </a:r>
                      <a:r>
                        <a:rPr b="1" lang="en"/>
                        <a:t>direction0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0,316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2 x 10</a:t>
                      </a:r>
                      <a:r>
                        <a:rPr baseline="30000" lang="en"/>
                        <a:t>-16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: </a:t>
                      </a:r>
                      <a:r>
                        <a:rPr b="1" lang="en"/>
                        <a:t>direction1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2 x 10</a:t>
                      </a:r>
                      <a:r>
                        <a:rPr baseline="30000" lang="en"/>
                        <a:t>-16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: </a:t>
                      </a:r>
                      <a:r>
                        <a:rPr b="1" lang="en"/>
                        <a:t>direction0 </a:t>
                      </a:r>
                      <a:r>
                        <a:rPr lang="en"/>
                        <a:t>: mean_speed_5_min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-0,004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2 x 10</a:t>
                      </a:r>
                      <a:r>
                        <a:rPr baseline="30000" lang="en"/>
                        <a:t>-16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: </a:t>
                      </a:r>
                      <a:r>
                        <a:rPr b="1" lang="en"/>
                        <a:t>direction1 </a:t>
                      </a:r>
                      <a:r>
                        <a:rPr lang="en"/>
                        <a:t>: mean_speed_5_min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-0,002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/>
                        <a:t>2 x 10</a:t>
                      </a:r>
                      <a:r>
                        <a:rPr baseline="30000" lang="en"/>
                        <a:t>-16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Tempo de viagem real vs previsto</a:t>
            </a:r>
            <a:endParaRPr b="1"/>
          </a:p>
        </p:txBody>
      </p:sp>
      <p:grpSp>
        <p:nvGrpSpPr>
          <p:cNvPr id="357" name="Google Shape;357;p35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358" name="Google Shape;358;p35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9" name="Google Shape;359;p35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0" name="Google Shape;360;p35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" name="Google Shape;361;p35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2" name="Google Shape;362;p35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63" name="Google Shape;3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675" y="864563"/>
            <a:ext cx="5312651" cy="37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Regressão Linear Generalizada - Gamma</a:t>
            </a:r>
            <a:endParaRPr b="1"/>
          </a:p>
        </p:txBody>
      </p:sp>
      <p:grpSp>
        <p:nvGrpSpPr>
          <p:cNvPr id="369" name="Google Shape;369;p36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370" name="Google Shape;370;p36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1" name="Google Shape;371;p36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2" name="Google Shape;372;p36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3" name="Google Shape;373;p36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4" name="Google Shape;374;p36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75" name="Google Shape;375;p36"/>
          <p:cNvSpPr txBox="1"/>
          <p:nvPr/>
        </p:nvSpPr>
        <p:spPr>
          <a:xfrm>
            <a:off x="391900" y="1292525"/>
            <a:ext cx="4047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 tempo estimado é um dado estritamente </a:t>
            </a: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positivo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Através de uma </a:t>
            </a: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GLM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Generalized Linear Model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) é possível estimar dados fora de uma distribuição Normal.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 distribuição </a:t>
            </a: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Gamma 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está restrita no domínio dos números positivos.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6" name="Google Shape;3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175" y="1292525"/>
            <a:ext cx="3581851" cy="25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6"/>
          <p:cNvSpPr txBox="1"/>
          <p:nvPr/>
        </p:nvSpPr>
        <p:spPr>
          <a:xfrm>
            <a:off x="4915250" y="3817250"/>
            <a:ext cx="35817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GLM uma com distribuição Gamma 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(f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igura meramente ilustrativa)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Tempo de viagem real vs previsto - Modelo com distribuição Gamma</a:t>
            </a:r>
            <a:endParaRPr b="1"/>
          </a:p>
        </p:txBody>
      </p:sp>
      <p:grpSp>
        <p:nvGrpSpPr>
          <p:cNvPr id="383" name="Google Shape;383;p37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384" name="Google Shape;384;p37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5" name="Google Shape;385;p37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6" name="Google Shape;386;p37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7" name="Google Shape;387;p37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8" name="Google Shape;388;p37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389" name="Google Shape;3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938" y="874651"/>
            <a:ext cx="4462124" cy="3187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7"/>
          <p:cNvSpPr txBox="1"/>
          <p:nvPr/>
        </p:nvSpPr>
        <p:spPr>
          <a:xfrm>
            <a:off x="449700" y="4113900"/>
            <a:ext cx="812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Sugere uma relação não linear entre as variáveis, então vamos voltar para a Regressão Linear clássica (modelo Normal)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Fatores que influenciam no erro</a:t>
            </a:r>
            <a:endParaRPr b="1"/>
          </a:p>
        </p:txBody>
      </p:sp>
      <p:grpSp>
        <p:nvGrpSpPr>
          <p:cNvPr id="396" name="Google Shape;396;p38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397" name="Google Shape;397;p38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38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38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38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38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02" name="Google Shape;402;p38"/>
          <p:cNvPicPr preferRelativeResize="0"/>
          <p:nvPr/>
        </p:nvPicPr>
        <p:blipFill rotWithShape="1">
          <a:blip r:embed="rId3">
            <a:alphaModFix/>
          </a:blip>
          <a:srcRect b="49934" l="0" r="0" t="0"/>
          <a:stretch/>
        </p:blipFill>
        <p:spPr>
          <a:xfrm>
            <a:off x="2219700" y="919875"/>
            <a:ext cx="4704601" cy="1682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8"/>
          <p:cNvSpPr/>
          <p:nvPr/>
        </p:nvSpPr>
        <p:spPr>
          <a:xfrm>
            <a:off x="2642625" y="1712425"/>
            <a:ext cx="4243200" cy="1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4" name="Google Shape;404;p38"/>
          <p:cNvPicPr preferRelativeResize="0"/>
          <p:nvPr/>
        </p:nvPicPr>
        <p:blipFill rotWithShape="1">
          <a:blip r:embed="rId3">
            <a:alphaModFix/>
          </a:blip>
          <a:srcRect b="0" l="0" r="0" t="49932"/>
          <a:stretch/>
        </p:blipFill>
        <p:spPr>
          <a:xfrm>
            <a:off x="2159250" y="2817200"/>
            <a:ext cx="4704601" cy="16824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/>
          <p:nvPr/>
        </p:nvSpPr>
        <p:spPr>
          <a:xfrm>
            <a:off x="2587600" y="3610650"/>
            <a:ext cx="4243200" cy="1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Modelo com dia da semana</a:t>
            </a:r>
            <a:endParaRPr b="1"/>
          </a:p>
        </p:txBody>
      </p:sp>
      <p:grpSp>
        <p:nvGrpSpPr>
          <p:cNvPr id="411" name="Google Shape;411;p39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412" name="Google Shape;412;p39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Google Shape;413;p39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39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5" name="Google Shape;415;p39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39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417" name="Google Shape;417;p39"/>
          <p:cNvGraphicFramePr/>
          <p:nvPr/>
        </p:nvGraphicFramePr>
        <p:xfrm>
          <a:off x="2050750" y="88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{5AEA7785-00EF-49BA-97E7-CE0B8EE635E8}</a:tableStyleId>
              </a:tblPr>
              <a:tblGrid>
                <a:gridCol w="5143575"/>
                <a:gridCol w="1666150"/>
              </a:tblGrid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COVARIÁVEL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COEFICIENTE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Intercepto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177,2000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 :  direction0  :  </a:t>
                      </a:r>
                      <a:r>
                        <a:rPr b="1" lang="en"/>
                        <a:t>is_weekendFALSE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0,3123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 :  direction0  :  </a:t>
                      </a:r>
                      <a:r>
                        <a:rPr b="1" lang="en"/>
                        <a:t>is_weekendTRUE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0,2584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 :  direction0  :  </a:t>
                      </a:r>
                      <a:r>
                        <a:rPr b="1" lang="en"/>
                        <a:t>mean_speed_5_min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-0,0035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 :  direction1  :  </a:t>
                      </a:r>
                      <a:r>
                        <a:rPr b="1" lang="en"/>
                        <a:t>is_weekendFALSE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0,2452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 :  direction1  :  </a:t>
                      </a:r>
                      <a:r>
                        <a:rPr b="1" lang="en"/>
                        <a:t>is_weekendTRUE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0,2049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 :  direction1  :  </a:t>
                      </a:r>
                      <a:r>
                        <a:rPr b="1" lang="en"/>
                        <a:t>mean_speed_5_min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-0,0023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8" name="Google Shape;4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3" y="1672450"/>
            <a:ext cx="399697" cy="148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03" y="3158125"/>
            <a:ext cx="399697" cy="148567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9"/>
          <p:cNvSpPr txBox="1"/>
          <p:nvPr/>
        </p:nvSpPr>
        <p:spPr>
          <a:xfrm>
            <a:off x="243750" y="2130350"/>
            <a:ext cx="1165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Direção 0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243750" y="3593000"/>
            <a:ext cx="11652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Direção 1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Modelo final</a:t>
            </a:r>
            <a:endParaRPr b="1"/>
          </a:p>
        </p:txBody>
      </p:sp>
      <p:grpSp>
        <p:nvGrpSpPr>
          <p:cNvPr id="427" name="Google Shape;427;p40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428" name="Google Shape;428;p40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40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40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" name="Google Shape;431;p40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2" name="Google Shape;432;p40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aphicFrame>
        <p:nvGraphicFramePr>
          <p:cNvPr id="433" name="Google Shape;433;p40"/>
          <p:cNvGraphicFramePr/>
          <p:nvPr/>
        </p:nvGraphicFramePr>
        <p:xfrm>
          <a:off x="1167125" y="98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{5AEA7785-00EF-49BA-97E7-CE0B8EE635E8}</a:tableStyleId>
              </a:tblPr>
              <a:tblGrid>
                <a:gridCol w="5143575"/>
                <a:gridCol w="16661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COVARIÁVEL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COEFICIENTE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direction0 : </a:t>
                      </a:r>
                      <a:r>
                        <a:rPr b="1" lang="en"/>
                        <a:t>time_periodDawn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-95,82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direction0 : </a:t>
                      </a:r>
                      <a:r>
                        <a:rPr b="1" lang="en"/>
                        <a:t>time_periodMorning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352,10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direction0 : </a:t>
                      </a:r>
                      <a:r>
                        <a:rPr b="1" lang="en"/>
                        <a:t>time_periodAfternoon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332,70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direction0 : </a:t>
                      </a:r>
                      <a:r>
                        <a:rPr b="1" lang="en"/>
                        <a:t>time_periodNight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69,78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: direction0 : </a:t>
                      </a:r>
                      <a:r>
                        <a:rPr b="1" lang="en"/>
                        <a:t>is_weekendFALSE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0,29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: direction0 : </a:t>
                      </a:r>
                      <a:r>
                        <a:rPr b="1" lang="en"/>
                        <a:t>is_weekendTRUE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0,23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distance_traveled : direction0 : </a:t>
                      </a:r>
                      <a:r>
                        <a:rPr b="1" lang="en"/>
                        <a:t>mean_speed_5_min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-0,28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4" name="Google Shape;434;p40"/>
          <p:cNvSpPr txBox="1"/>
          <p:nvPr/>
        </p:nvSpPr>
        <p:spPr>
          <a:xfrm>
            <a:off x="1167125" y="4156550"/>
            <a:ext cx="61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*Exibindo apenas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covariáveis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da direção 0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Erros no modelo final</a:t>
            </a:r>
            <a:endParaRPr b="1"/>
          </a:p>
        </p:txBody>
      </p:sp>
      <p:grpSp>
        <p:nvGrpSpPr>
          <p:cNvPr id="440" name="Google Shape;440;p41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441" name="Google Shape;441;p41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2" name="Google Shape;442;p41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3" name="Google Shape;443;p41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41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41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46" name="Google Shape;4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6450"/>
            <a:ext cx="8839204" cy="3534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407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idx="4294967295" type="title"/>
          </p:nvPr>
        </p:nvSpPr>
        <p:spPr>
          <a:xfrm>
            <a:off x="226075" y="238675"/>
            <a:ext cx="2808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Ônibus no Rio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/>
              <a:t>Histórico</a:t>
            </a:r>
            <a:endParaRPr b="1" sz="2750"/>
          </a:p>
        </p:txBody>
      </p:sp>
      <p:grpSp>
        <p:nvGrpSpPr>
          <p:cNvPr id="85" name="Google Shape;85;p15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86" name="Google Shape;86;p15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" name="Google Shape;87;p15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" name="Google Shape;88;p15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" name="Google Shape;89;p15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15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1" name="Google Shape;91;p15"/>
          <p:cNvSpPr txBox="1"/>
          <p:nvPr/>
        </p:nvSpPr>
        <p:spPr>
          <a:xfrm>
            <a:off x="6491700" y="4480325"/>
            <a:ext cx="2423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Fonte: DataRio, 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5"/>
          <p:cNvSpPr txBox="1"/>
          <p:nvPr>
            <p:ph idx="4294967295" type="body"/>
          </p:nvPr>
        </p:nvSpPr>
        <p:spPr>
          <a:xfrm>
            <a:off x="226075" y="1176250"/>
            <a:ext cx="8689200" cy="35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</a:rPr>
              <a:t>354</a:t>
            </a:r>
            <a:r>
              <a:rPr b="1" lang="en" sz="3300">
                <a:solidFill>
                  <a:schemeClr val="lt1"/>
                </a:solidFill>
              </a:rPr>
              <a:t> </a:t>
            </a:r>
            <a:r>
              <a:rPr lang="en" sz="3300">
                <a:solidFill>
                  <a:schemeClr val="lt1"/>
                </a:solidFill>
              </a:rPr>
              <a:t>linhas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chemeClr val="lt1"/>
                </a:solidFill>
              </a:rPr>
              <a:t> 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60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 txBox="1"/>
          <p:nvPr>
            <p:ph idx="4294967295"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80"/>
              <a:t>Resultados</a:t>
            </a:r>
            <a:endParaRPr b="1" sz="358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Amostragem de Teste</a:t>
            </a:r>
            <a:endParaRPr/>
          </a:p>
        </p:txBody>
      </p:sp>
      <p:sp>
        <p:nvSpPr>
          <p:cNvPr id="457" name="Google Shape;457;p43"/>
          <p:cNvSpPr txBox="1"/>
          <p:nvPr>
            <p:ph idx="4294967295" type="body"/>
          </p:nvPr>
        </p:nvSpPr>
        <p:spPr>
          <a:xfrm>
            <a:off x="460950" y="816425"/>
            <a:ext cx="8222100" cy="41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 Algumas </a:t>
            </a:r>
            <a:r>
              <a:rPr lang="en">
                <a:solidFill>
                  <a:srgbClr val="000000"/>
                </a:solidFill>
              </a:rPr>
              <a:t>linhas apresentam </a:t>
            </a:r>
            <a:r>
              <a:rPr b="1" lang="en">
                <a:solidFill>
                  <a:srgbClr val="000000"/>
                </a:solidFill>
              </a:rPr>
              <a:t>comportamentos incomuns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Linhas com mais de 2 possíveis direções ou reversões de pistas e de difícil distinção, como a 553: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fim de selecionar um subconjunto menor e realizar checagens manuais, selecionamos um conjunto de linhas com comportamento razoável e que possuem grande densidade de dados: </a:t>
            </a:r>
            <a:r>
              <a:rPr b="1" lang="en">
                <a:solidFill>
                  <a:srgbClr val="000000"/>
                </a:solidFill>
              </a:rPr>
              <a:t>400 a 500 (zona sul a zona norte, passando pelo centro) e 500 a 600 (zona sul)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458" name="Google Shape;4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450" y="1653463"/>
            <a:ext cx="1870575" cy="183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725" y="1653475"/>
            <a:ext cx="1870575" cy="18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6000" y="1653441"/>
            <a:ext cx="1870575" cy="183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Filtragem de viagens</a:t>
            </a:r>
            <a:endParaRPr b="1"/>
          </a:p>
        </p:txBody>
      </p:sp>
      <p:pic>
        <p:nvPicPr>
          <p:cNvPr id="466" name="Google Shape;4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75" y="928163"/>
            <a:ext cx="3631727" cy="3667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150" y="928175"/>
            <a:ext cx="3631727" cy="3667517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4"/>
          <p:cNvSpPr txBox="1"/>
          <p:nvPr/>
        </p:nvSpPr>
        <p:spPr>
          <a:xfrm>
            <a:off x="4856150" y="4543775"/>
            <a:ext cx="36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dead</a:t>
            </a:r>
            <a:r>
              <a:rPr i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_trips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 Linha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497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514475" y="4543775"/>
            <a:ext cx="36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middle_trips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 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Linha 439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Resultados das linhas 410</a:t>
            </a:r>
            <a:endParaRPr b="1"/>
          </a:p>
        </p:txBody>
      </p:sp>
      <p:pic>
        <p:nvPicPr>
          <p:cNvPr id="475" name="Google Shape;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625"/>
            <a:ext cx="8839204" cy="3534818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5"/>
          <p:cNvSpPr txBox="1"/>
          <p:nvPr/>
        </p:nvSpPr>
        <p:spPr>
          <a:xfrm>
            <a:off x="152400" y="4504625"/>
            <a:ext cx="88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Distribuição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do erro (</a:t>
            </a:r>
            <a:r>
              <a:rPr i="1"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tempo real - tempo predito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) para cada 500m da linha 410 por dia da semana 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Testando o mesmo modelo sobre os dados do BRT (</a:t>
            </a:r>
            <a:r>
              <a:rPr b="1" i="1" lang="en"/>
              <a:t>Bus Rapid Transit</a:t>
            </a:r>
            <a:r>
              <a:rPr b="1" lang="en"/>
              <a:t>)</a:t>
            </a:r>
            <a:endParaRPr b="1"/>
          </a:p>
        </p:txBody>
      </p:sp>
      <p:sp>
        <p:nvSpPr>
          <p:cNvPr id="482" name="Google Shape;482;p46"/>
          <p:cNvSpPr txBox="1"/>
          <p:nvPr/>
        </p:nvSpPr>
        <p:spPr>
          <a:xfrm>
            <a:off x="228600" y="4444025"/>
            <a:ext cx="36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Tempo real vs predito para a linha ESP01 do BRT (Terminal Gentileza - Galeão)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3" name="Google Shape;4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00" y="824100"/>
            <a:ext cx="3354796" cy="361992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6"/>
          <p:cNvSpPr txBox="1"/>
          <p:nvPr/>
        </p:nvSpPr>
        <p:spPr>
          <a:xfrm>
            <a:off x="3947975" y="863200"/>
            <a:ext cx="496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Como o cenário do BRT se diferencia?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Terreno Plano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Rotas com geometria mais simples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Vias exclusivas para os ônibus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5" name="Google Shape;485;p46"/>
          <p:cNvPicPr preferRelativeResize="0"/>
          <p:nvPr/>
        </p:nvPicPr>
        <p:blipFill rotWithShape="1">
          <a:blip r:embed="rId4">
            <a:alphaModFix/>
          </a:blip>
          <a:srcRect b="0" l="0" r="0" t="14864"/>
          <a:stretch/>
        </p:blipFill>
        <p:spPr>
          <a:xfrm>
            <a:off x="5050625" y="2164375"/>
            <a:ext cx="2592925" cy="216739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6"/>
          <p:cNvSpPr txBox="1"/>
          <p:nvPr/>
        </p:nvSpPr>
        <p:spPr>
          <a:xfrm>
            <a:off x="4615775" y="4444025"/>
            <a:ext cx="363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Rota ESP01 (Terminal Gentileza - Galeão)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Síntese dos</a:t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Resultados</a:t>
            </a:r>
            <a:endParaRPr b="1" sz="2300"/>
          </a:p>
        </p:txBody>
      </p:sp>
      <p:sp>
        <p:nvSpPr>
          <p:cNvPr id="492" name="Google Shape;492;p4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Dentre os marcos alcançados durante o desenvolvimento do projeto, destacamos:</a:t>
            </a:r>
            <a:endParaRPr/>
          </a:p>
        </p:txBody>
      </p:sp>
      <p:sp>
        <p:nvSpPr>
          <p:cNvPr id="493" name="Google Shape;493;p47"/>
          <p:cNvSpPr txBox="1"/>
          <p:nvPr/>
        </p:nvSpPr>
        <p:spPr>
          <a:xfrm>
            <a:off x="3432950" y="480225"/>
            <a:ext cx="5482500" cy="4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Aquisição de conhecimento sobre o </a:t>
            </a: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estado da arte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na predição de tempo de chegada de ônibus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Análise exploratória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sobre o comportamento da frota de ônibus na cidade do Rio de Janeiro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Desenvolvimento de features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avançadas que valorizam aspectos relevantes para modelos preditivos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Modelagem do tempo de chegada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dos ônibus com base em variantes de regressões lineares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Avaliação da performance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sobre dezenas de rotas e dados de 30 dias.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8"/>
          <p:cNvSpPr/>
          <p:nvPr/>
        </p:nvSpPr>
        <p:spPr>
          <a:xfrm>
            <a:off x="0" y="0"/>
            <a:ext cx="9144000" cy="2571900"/>
          </a:xfrm>
          <a:prstGeom prst="rect">
            <a:avLst/>
          </a:prstGeom>
          <a:solidFill>
            <a:srgbClr val="08407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48"/>
          <p:cNvSpPr txBox="1"/>
          <p:nvPr/>
        </p:nvSpPr>
        <p:spPr>
          <a:xfrm>
            <a:off x="228600" y="238675"/>
            <a:ext cx="88407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Equipe: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48"/>
          <p:cNvSpPr txBox="1"/>
          <p:nvPr/>
        </p:nvSpPr>
        <p:spPr>
          <a:xfrm>
            <a:off x="228600" y="2754250"/>
            <a:ext cx="88407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Stakeholders: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48"/>
          <p:cNvSpPr txBox="1"/>
          <p:nvPr/>
        </p:nvSpPr>
        <p:spPr>
          <a:xfrm>
            <a:off x="228525" y="609600"/>
            <a:ext cx="21684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Almir Fonseca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Aluno de Ciência de Dados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48"/>
          <p:cNvSpPr txBox="1"/>
          <p:nvPr/>
        </p:nvSpPr>
        <p:spPr>
          <a:xfrm>
            <a:off x="2335525" y="609600"/>
            <a:ext cx="22284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Gustavo Reis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Aluno de Ciência de Dados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48"/>
          <p:cNvSpPr txBox="1"/>
          <p:nvPr/>
        </p:nvSpPr>
        <p:spPr>
          <a:xfrm>
            <a:off x="4556475" y="609600"/>
            <a:ext cx="21684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Lívia Verly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luna de Ciência de dados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6732300" y="609600"/>
            <a:ext cx="21831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Walter Sande</a:t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Professor Orientador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220500" y="3133100"/>
            <a:ext cx="20574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Fernanda Scovino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Head of Data (SMTR)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2277825" y="3133100"/>
            <a:ext cx="22779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Ramon Carnaval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Coordenador de Projetos e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DataLake (Prefeitura do Rio)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48"/>
          <p:cNvSpPr txBox="1"/>
          <p:nvPr/>
        </p:nvSpPr>
        <p:spPr>
          <a:xfrm>
            <a:off x="4555725" y="3108200"/>
            <a:ext cx="21684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Bóris Araújo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DevOp (SMTR)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48"/>
          <p:cNvSpPr txBox="1"/>
          <p:nvPr/>
        </p:nvSpPr>
        <p:spPr>
          <a:xfrm>
            <a:off x="6724200" y="3108200"/>
            <a:ext cx="2183100" cy="16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Roboto"/>
                <a:ea typeface="Roboto"/>
                <a:cs typeface="Roboto"/>
                <a:sym typeface="Roboto"/>
              </a:rPr>
              <a:t>Patrícia B.C.</a:t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Cientista de Dados (Prefeitura do Rio)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9"/>
          <p:cNvSpPr txBox="1"/>
          <p:nvPr>
            <p:ph idx="4294967295"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480"/>
              <a:t>Obrigado pela atenção!</a:t>
            </a:r>
            <a:endParaRPr b="1" sz="44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/>
              <a:t>Alguma Dúvida?</a:t>
            </a:r>
            <a:endParaRPr sz="358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407D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4294967295" type="title"/>
          </p:nvPr>
        </p:nvSpPr>
        <p:spPr>
          <a:xfrm>
            <a:off x="226075" y="238675"/>
            <a:ext cx="2808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Ônibus no Rio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/>
              <a:t>Histórico</a:t>
            </a:r>
            <a:endParaRPr b="1" sz="2750"/>
          </a:p>
        </p:txBody>
      </p:sp>
      <p:grpSp>
        <p:nvGrpSpPr>
          <p:cNvPr id="98" name="Google Shape;98;p16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99" name="Google Shape;99;p16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6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16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16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16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4" name="Google Shape;104;p16"/>
          <p:cNvSpPr txBox="1"/>
          <p:nvPr>
            <p:ph idx="4294967295" type="body"/>
          </p:nvPr>
        </p:nvSpPr>
        <p:spPr>
          <a:xfrm>
            <a:off x="226075" y="1176250"/>
            <a:ext cx="8689200" cy="35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</a:rPr>
              <a:t>354</a:t>
            </a:r>
            <a:r>
              <a:rPr b="1" lang="en" sz="3300">
                <a:solidFill>
                  <a:schemeClr val="lt1"/>
                </a:solidFill>
              </a:rPr>
              <a:t> </a:t>
            </a:r>
            <a:r>
              <a:rPr lang="en" sz="3300">
                <a:solidFill>
                  <a:schemeClr val="lt1"/>
                </a:solidFill>
              </a:rPr>
              <a:t>linhas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chemeClr val="lt1"/>
                </a:solidFill>
              </a:rPr>
              <a:t>4000</a:t>
            </a:r>
            <a:r>
              <a:rPr lang="en" sz="3300">
                <a:solidFill>
                  <a:schemeClr val="lt1"/>
                </a:solidFill>
              </a:rPr>
              <a:t> veículos 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6000">
                <a:solidFill>
                  <a:schemeClr val="lt1"/>
                </a:solidFill>
              </a:rPr>
              <a:t> 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491700" y="4480325"/>
            <a:ext cx="2423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Fonte: DataRio, 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8407D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4294967295" type="title"/>
          </p:nvPr>
        </p:nvSpPr>
        <p:spPr>
          <a:xfrm>
            <a:off x="226075" y="238675"/>
            <a:ext cx="2808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Ônibus no Rio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/>
              <a:t>Histórico</a:t>
            </a:r>
            <a:endParaRPr b="1" sz="2750"/>
          </a:p>
        </p:txBody>
      </p:sp>
      <p:grpSp>
        <p:nvGrpSpPr>
          <p:cNvPr id="111" name="Google Shape;111;p17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112" name="Google Shape;112;p17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17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4" name="Google Shape;114;p17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5" name="Google Shape;115;p17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6" name="Google Shape;116;p17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7" name="Google Shape;117;p17"/>
          <p:cNvSpPr txBox="1"/>
          <p:nvPr>
            <p:ph idx="4294967295" type="body"/>
          </p:nvPr>
        </p:nvSpPr>
        <p:spPr>
          <a:xfrm>
            <a:off x="226075" y="1176250"/>
            <a:ext cx="8689200" cy="35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lt1"/>
                </a:solidFill>
              </a:rPr>
              <a:t>354</a:t>
            </a:r>
            <a:r>
              <a:rPr b="1" lang="en" sz="3300">
                <a:solidFill>
                  <a:schemeClr val="lt1"/>
                </a:solidFill>
              </a:rPr>
              <a:t> </a:t>
            </a:r>
            <a:r>
              <a:rPr lang="en" sz="3300">
                <a:solidFill>
                  <a:schemeClr val="lt1"/>
                </a:solidFill>
              </a:rPr>
              <a:t>linhas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chemeClr val="lt1"/>
                </a:solidFill>
              </a:rPr>
              <a:t>4000</a:t>
            </a:r>
            <a:r>
              <a:rPr lang="en" sz="3300">
                <a:solidFill>
                  <a:schemeClr val="lt1"/>
                </a:solidFill>
              </a:rPr>
              <a:t> veículos </a:t>
            </a:r>
            <a:endParaRPr sz="33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6000">
                <a:solidFill>
                  <a:schemeClr val="lt1"/>
                </a:solidFill>
              </a:rPr>
              <a:t>+640 milhões</a:t>
            </a:r>
            <a:r>
              <a:rPr lang="en" sz="3300">
                <a:solidFill>
                  <a:schemeClr val="lt1"/>
                </a:solidFill>
              </a:rPr>
              <a:t> de passageiros/ano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6491700" y="4480325"/>
            <a:ext cx="2423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Fonte: DataRio, 2023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1960650" y="3197038"/>
            <a:ext cx="52227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2 a cada 3 passageiros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 movimentaram através da frota de ônibus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no município do Rio de Janeiro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522" y="999201"/>
            <a:ext cx="1951463" cy="214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009" y="969112"/>
            <a:ext cx="1951463" cy="214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614" y="999219"/>
            <a:ext cx="1951463" cy="2146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8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128" name="Google Shape;128;p18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9" name="Google Shape;129;p18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0" name="Google Shape;130;p18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1" name="Google Shape;131;p18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18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3" name="Google Shape;133;p18"/>
          <p:cNvSpPr txBox="1"/>
          <p:nvPr/>
        </p:nvSpPr>
        <p:spPr>
          <a:xfrm>
            <a:off x="6491700" y="4480325"/>
            <a:ext cx="2423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Fonte: DataRio, 2022</a:t>
            </a:r>
            <a:endParaRPr sz="12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 txBox="1"/>
          <p:nvPr>
            <p:ph idx="4294967295" type="title"/>
          </p:nvPr>
        </p:nvSpPr>
        <p:spPr>
          <a:xfrm>
            <a:off x="226075" y="238675"/>
            <a:ext cx="2808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Ônibus no Rio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rgbClr val="000000"/>
                </a:solidFill>
              </a:rPr>
              <a:t>Histórico</a:t>
            </a:r>
            <a:endParaRPr b="1" sz="275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226075" y="238675"/>
            <a:ext cx="28080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Ônibus no Rio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38"/>
              <a:t>Estimated Time Of Arrival (ETA)</a:t>
            </a:r>
            <a:endParaRPr b="1" i="1" sz="2638"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226075" y="1430875"/>
            <a:ext cx="2808000" cy="3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Melhoria na experiência dos usuários</a:t>
            </a:r>
            <a:endParaRPr sz="1400"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Otimização da gestão da frota </a:t>
            </a:r>
            <a:endParaRPr sz="1400"/>
          </a:p>
          <a:p>
            <a:pPr indent="-20320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Aumento da eficiência operacional</a:t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No Rio, modais como o </a:t>
            </a:r>
            <a:r>
              <a:rPr b="1" lang="en" sz="1400"/>
              <a:t>MetrôRio, VLT e BRT</a:t>
            </a:r>
            <a:r>
              <a:rPr lang="en" sz="1400"/>
              <a:t> já exibem essa estimativa.</a:t>
            </a:r>
            <a:endParaRPr sz="1400"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142" name="Google Shape;142;p19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" name="Google Shape;143;p19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4" name="Google Shape;144;p19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145;p19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" name="Google Shape;146;p19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6750" l="15139" r="11260" t="9187"/>
          <a:stretch/>
        </p:blipFill>
        <p:spPr>
          <a:xfrm>
            <a:off x="3683663" y="767700"/>
            <a:ext cx="4880226" cy="33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3683725" y="4039025"/>
            <a:ext cx="48801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lang="en" sz="9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" sz="900">
                <a:solidFill>
                  <a:schemeClr val="l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ttps://oglobo.globo.com/rio/metro-muda-de-controlador-mas-passageiros-enfrentam-os-mesmos-problemas-25275223</a:t>
            </a: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&gt;. Acesso em 18/04/2024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Objetivo</a:t>
            </a:r>
            <a:endParaRPr b="1"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471900" y="1919075"/>
            <a:ext cx="5304900" cy="27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Desenvolver um </a:t>
            </a:r>
            <a:r>
              <a:rPr b="1" lang="en">
                <a:solidFill>
                  <a:srgbClr val="000000"/>
                </a:solidFill>
              </a:rPr>
              <a:t>modelo de predição para o tempo de chegada dos ônibus no Rio de Janeiro</a:t>
            </a:r>
            <a:r>
              <a:rPr lang="en">
                <a:solidFill>
                  <a:srgbClr val="000000"/>
                </a:solidFill>
              </a:rPr>
              <a:t>, com base nos dados de mobilidade urbana da cidade.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Esse modelo será integrado à plataforma digital </a:t>
            </a:r>
            <a:r>
              <a:rPr b="1" lang="en">
                <a:solidFill>
                  <a:srgbClr val="000000"/>
                </a:solidFill>
              </a:rPr>
              <a:t>mobilidade.rio</a:t>
            </a:r>
            <a:r>
              <a:rPr lang="en">
                <a:solidFill>
                  <a:srgbClr val="000000"/>
                </a:solidFill>
              </a:rPr>
              <a:t>, assim como já funciona nos BRTs.</a:t>
            </a:r>
            <a:endParaRPr sz="1700"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175" y="428513"/>
            <a:ext cx="2239374" cy="428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6" name="Google Shape;156;p20"/>
          <p:cNvSpPr txBox="1"/>
          <p:nvPr/>
        </p:nvSpPr>
        <p:spPr>
          <a:xfrm>
            <a:off x="6334563" y="4732775"/>
            <a:ext cx="21966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Interface da plataforma mobilidade.rio</a:t>
            </a:r>
            <a:endParaRPr sz="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7" name="Google Shape;157;p20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158" name="Google Shape;158;p20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9" name="Google Shape;159;p20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0" name="Google Shape;160;p20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" name="Google Shape;161;p20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2" name="Google Shape;162;p20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idx="4294967295"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80"/>
              <a:t>Os dados e seus desafios</a:t>
            </a:r>
            <a:endParaRPr b="1" sz="3580"/>
          </a:p>
        </p:txBody>
      </p:sp>
      <p:grpSp>
        <p:nvGrpSpPr>
          <p:cNvPr id="168" name="Google Shape;168;p21"/>
          <p:cNvGrpSpPr/>
          <p:nvPr/>
        </p:nvGrpSpPr>
        <p:grpSpPr>
          <a:xfrm>
            <a:off x="3929617" y="4904825"/>
            <a:ext cx="1284767" cy="116400"/>
            <a:chOff x="2907292" y="4718600"/>
            <a:chExt cx="1284767" cy="116400"/>
          </a:xfrm>
        </p:grpSpPr>
        <p:sp>
          <p:nvSpPr>
            <p:cNvPr id="169" name="Google Shape;169;p21">
              <a:hlinkClick/>
            </p:cNvPr>
            <p:cNvSpPr/>
            <p:nvPr/>
          </p:nvSpPr>
          <p:spPr>
            <a:xfrm>
              <a:off x="2907292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0" name="Google Shape;170;p21">
              <a:hlinkClick/>
            </p:cNvPr>
            <p:cNvSpPr/>
            <p:nvPr/>
          </p:nvSpPr>
          <p:spPr>
            <a:xfrm>
              <a:off x="3199384" y="4718600"/>
              <a:ext cx="116400" cy="116400"/>
            </a:xfrm>
            <a:prstGeom prst="ellipse">
              <a:avLst/>
            </a:prstGeom>
            <a:solidFill>
              <a:schemeClr val="dk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21">
              <a:hlinkClick/>
            </p:cNvPr>
            <p:cNvSpPr/>
            <p:nvPr/>
          </p:nvSpPr>
          <p:spPr>
            <a:xfrm>
              <a:off x="3491476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2" name="Google Shape;172;p21">
              <a:hlinkClick/>
            </p:cNvPr>
            <p:cNvSpPr/>
            <p:nvPr/>
          </p:nvSpPr>
          <p:spPr>
            <a:xfrm>
              <a:off x="3783567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3" name="Google Shape;173;p21">
              <a:hlinkClick/>
            </p:cNvPr>
            <p:cNvSpPr/>
            <p:nvPr/>
          </p:nvSpPr>
          <p:spPr>
            <a:xfrm>
              <a:off x="4075659" y="4718600"/>
              <a:ext cx="116400" cy="116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